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67" r:id="rId5"/>
    <p:sldId id="330" r:id="rId6"/>
    <p:sldId id="346" r:id="rId7"/>
    <p:sldId id="381" r:id="rId8"/>
    <p:sldId id="382"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1F6A16-C2F4-E934-2FAB-4DF3B0BB343C}" name="Ally Steel" initials="AS" userId="S::asteel@eif.co.uk::7f398653-6d31-42e5-b789-7efeb70ea65c" providerId="AD"/>
  <p188:author id="{0A2CA42C-F10E-CFB3-A508-85BA24857881}" name="Katherine Planas" initials="KP" userId="S::kplana@eif.co.uk::e453f242-c88e-4063-b617-664d433b256d" providerId="AD"/>
  <p188:author id="{F521E668-E37B-5A28-D2BA-F6A70C3B92B2}" name="Harriet Bunnett" initials="HB" userId="S::hbunne@eif.co.uk::7b31dfbf-9715-42f3-ab90-64ccb79bdde6" providerId="AD"/>
  <p188:author id="{81EF2FC1-28B9-71A5-2A7C-1A7BE33B4713}" name="Amy Macrae" initials="AM" userId="S::amacra@eif.co.uk::e16a4b91-bdd4-46d1-acfd-95ba84324ba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2A9E4-7070-4FF0-9C27-55F60942DA80}" type="datetimeFigureOut">
              <a:t>6/23/26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E4D40-545C-475D-AF39-623CB71BB6B0}" type="slidenum">
              <a:t>‹#›</a:t>
            </a:fld>
            <a:endParaRPr lang="en-GB"/>
          </a:p>
        </p:txBody>
      </p:sp>
    </p:spTree>
    <p:extLst>
      <p:ext uri="{BB962C8B-B14F-4D97-AF65-F5344CB8AC3E}">
        <p14:creationId xmlns:p14="http://schemas.microsoft.com/office/powerpoint/2010/main" val="285433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59ADFA-DBCE-4867-9B93-398C3F2162EA}" type="slidenum">
              <a:rPr lang="en-GB" smtClean="0"/>
              <a:t>2</a:t>
            </a:fld>
            <a:endParaRPr lang="en-GB"/>
          </a:p>
        </p:txBody>
      </p:sp>
    </p:spTree>
    <p:extLst>
      <p:ext uri="{BB962C8B-B14F-4D97-AF65-F5344CB8AC3E}">
        <p14:creationId xmlns:p14="http://schemas.microsoft.com/office/powerpoint/2010/main" val="279008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a:solidFill>
                  <a:sysClr val="windowText" lastClr="000000"/>
                </a:solidFill>
                <a:latin typeface="Trim Office"/>
                <a:cs typeface="Trebuchet MS"/>
              </a:rPr>
              <a:t>7 billion global press impressions</a:t>
            </a:r>
          </a:p>
          <a:p>
            <a:r>
              <a:rPr lang="en-GB" sz="1200" kern="0">
                <a:solidFill>
                  <a:sysClr val="windowText" lastClr="000000"/>
                </a:solidFill>
                <a:latin typeface="Trim Office"/>
              </a:rPr>
              <a:t>X number of brochures</a:t>
            </a:r>
            <a:endParaRPr lang="en-GB"/>
          </a:p>
        </p:txBody>
      </p:sp>
      <p:sp>
        <p:nvSpPr>
          <p:cNvPr id="4" name="Slide Number Placeholder 3"/>
          <p:cNvSpPr>
            <a:spLocks noGrp="1"/>
          </p:cNvSpPr>
          <p:nvPr>
            <p:ph type="sldNum" sz="quarter" idx="5"/>
          </p:nvPr>
        </p:nvSpPr>
        <p:spPr/>
        <p:txBody>
          <a:bodyPr/>
          <a:lstStyle/>
          <a:p>
            <a:fld id="{B34E4D40-545C-475D-AF39-623CB71BB6B0}" type="slidenum">
              <a:rPr lang="en-GB" smtClean="0"/>
              <a:t>3</a:t>
            </a:fld>
            <a:endParaRPr lang="en-GB"/>
          </a:p>
        </p:txBody>
      </p:sp>
    </p:spTree>
    <p:extLst>
      <p:ext uri="{BB962C8B-B14F-4D97-AF65-F5344CB8AC3E}">
        <p14:creationId xmlns:p14="http://schemas.microsoft.com/office/powerpoint/2010/main" val="149646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971F-1D2F-6418-FF83-F13928A84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3973F-AF3E-7EEF-C7FA-70414E1DB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57106-F043-FFD7-7837-08D9F11C0ACD}"/>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1DDF2758-F293-69DA-A991-106A8C25EF7A}"/>
              </a:ext>
            </a:extLst>
          </p:cNvPr>
          <p:cNvSpPr>
            <a:spLocks noGrp="1"/>
          </p:cNvSpPr>
          <p:nvPr>
            <p:ph type="sldNum" sz="quarter" idx="5"/>
          </p:nvPr>
        </p:nvSpPr>
        <p:spPr/>
        <p:txBody>
          <a:bodyPr/>
          <a:lstStyle/>
          <a:p>
            <a:fld id="{5C59ADFA-DBCE-4867-9B93-398C3F2162EA}" type="slidenum">
              <a:rPr lang="en-GB" smtClean="0"/>
              <a:t>4</a:t>
            </a:fld>
            <a:endParaRPr lang="en-GB"/>
          </a:p>
        </p:txBody>
      </p:sp>
    </p:spTree>
    <p:extLst>
      <p:ext uri="{BB962C8B-B14F-4D97-AF65-F5344CB8AC3E}">
        <p14:creationId xmlns:p14="http://schemas.microsoft.com/office/powerpoint/2010/main" val="78839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B29C-1B71-DE52-3C89-B4B7BA27C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4FB13-898B-51EA-0EB3-1ACB53A79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A4A01-4EEA-12F4-F716-CDBC682995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CBFADD-08BC-8E1A-C6F1-F461DB764192}"/>
              </a:ext>
            </a:extLst>
          </p:cNvPr>
          <p:cNvSpPr>
            <a:spLocks noGrp="1"/>
          </p:cNvSpPr>
          <p:nvPr>
            <p:ph type="sldNum" sz="quarter" idx="5"/>
          </p:nvPr>
        </p:nvSpPr>
        <p:spPr/>
        <p:txBody>
          <a:bodyPr/>
          <a:lstStyle/>
          <a:p>
            <a:fld id="{5C59ADFA-DBCE-4867-9B93-398C3F2162EA}" type="slidenum">
              <a:rPr lang="en-GB" smtClean="0"/>
              <a:t>5</a:t>
            </a:fld>
            <a:endParaRPr lang="en-GB"/>
          </a:p>
        </p:txBody>
      </p:sp>
    </p:spTree>
    <p:extLst>
      <p:ext uri="{BB962C8B-B14F-4D97-AF65-F5344CB8AC3E}">
        <p14:creationId xmlns:p14="http://schemas.microsoft.com/office/powerpoint/2010/main" val="178822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A group of people sitting in a theater&#10;&#10;AI-generated content may be incorrect.">
            <a:extLst>
              <a:ext uri="{FF2B5EF4-FFF2-40B4-BE49-F238E27FC236}">
                <a16:creationId xmlns:a16="http://schemas.microsoft.com/office/drawing/2014/main" id="{8A4D5F73-750E-9037-A4CB-2BEF6E09D0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01" t="751" r="4304" b="19520"/>
          <a:stretch>
            <a:fillRect/>
          </a:stretch>
        </p:blipFill>
        <p:spPr bwMode="auto">
          <a:xfrm>
            <a:off x="0" y="0"/>
            <a:ext cx="12194775" cy="68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22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AC7A-95C4-AE4B-DC9D-C5CA6126F698}"/>
            </a:ext>
          </a:extLst>
        </p:cNvPr>
        <p:cNvGrpSpPr/>
        <p:nvPr/>
      </p:nvGrpSpPr>
      <p:grpSpPr>
        <a:xfrm>
          <a:off x="0" y="0"/>
          <a:ext cx="0" cy="0"/>
          <a:chOff x="0" y="0"/>
          <a:chExt cx="0" cy="0"/>
        </a:xfrm>
      </p:grpSpPr>
      <p:pic>
        <p:nvPicPr>
          <p:cNvPr id="7" name="Picture 4" descr="A black background with a black square&#10;&#10;AI-generated content may be incorrect.">
            <a:extLst>
              <a:ext uri="{FF2B5EF4-FFF2-40B4-BE49-F238E27FC236}">
                <a16:creationId xmlns:a16="http://schemas.microsoft.com/office/drawing/2014/main" id="{F96DDC7E-1BC4-9388-28CC-C28225957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0"/>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1A4D254-AB19-CB5E-F71D-095D14E71D7F}"/>
              </a:ext>
            </a:extLst>
          </p:cNvPr>
          <p:cNvPicPr>
            <a:picLocks noChangeAspect="1"/>
          </p:cNvPicPr>
          <p:nvPr/>
        </p:nvPicPr>
        <p:blipFill>
          <a:blip r:embed="rId4" cstate="print">
            <a:extLst>
              <a:ext uri="{28A0092B-C50C-407E-A947-70E740481C1C}">
                <a14:useLocalDpi xmlns:a14="http://schemas.microsoft.com/office/drawing/2010/main" val="0"/>
              </a:ext>
            </a:extLst>
          </a:blip>
          <a:srcRect l="23323" t="15125" r="27212" b="1542"/>
          <a:stretch>
            <a:fillRect/>
          </a:stretch>
        </p:blipFill>
        <p:spPr>
          <a:xfrm>
            <a:off x="6101178" y="-655"/>
            <a:ext cx="6090926" cy="6861981"/>
          </a:xfrm>
          <a:prstGeom prst="rect">
            <a:avLst/>
          </a:prstGeom>
        </p:spPr>
      </p:pic>
      <p:sp>
        <p:nvSpPr>
          <p:cNvPr id="9" name="object 37">
            <a:extLst>
              <a:ext uri="{FF2B5EF4-FFF2-40B4-BE49-F238E27FC236}">
                <a16:creationId xmlns:a16="http://schemas.microsoft.com/office/drawing/2014/main" id="{4C4EFB2F-02EB-3035-1743-D799153F060D}"/>
              </a:ext>
            </a:extLst>
          </p:cNvPr>
          <p:cNvSpPr txBox="1"/>
          <p:nvPr/>
        </p:nvSpPr>
        <p:spPr>
          <a:xfrm>
            <a:off x="868483" y="1314135"/>
            <a:ext cx="4524331" cy="582211"/>
          </a:xfrm>
          <a:prstGeom prst="rect">
            <a:avLst/>
          </a:prstGeom>
        </p:spPr>
        <p:txBody>
          <a:bodyPr vert="horz" wrap="square" lIns="0" tIns="15240" rIns="0" bIns="0" rtlCol="0" anchor="t">
            <a:spAutoFit/>
          </a:bodyPr>
          <a:lstStyle>
            <a:defPPr>
              <a:defRPr kern="0"/>
            </a:defPPr>
          </a:lstStyle>
          <a:p>
            <a:endParaRPr lang="en-GB"/>
          </a:p>
          <a:p>
            <a:pPr marL="12700">
              <a:lnSpc>
                <a:spcPct val="100000"/>
              </a:lnSpc>
              <a:spcBef>
                <a:spcPts val="120"/>
              </a:spcBef>
              <a:tabLst>
                <a:tab pos="309245" algn="l"/>
              </a:tabLst>
            </a:pPr>
            <a:endParaRPr lang="en-US">
              <a:latin typeface="Trim Office"/>
              <a:cs typeface="Trebuchet MS"/>
            </a:endParaRPr>
          </a:p>
        </p:txBody>
      </p:sp>
      <p:sp>
        <p:nvSpPr>
          <p:cNvPr id="10" name="object 38">
            <a:extLst>
              <a:ext uri="{FF2B5EF4-FFF2-40B4-BE49-F238E27FC236}">
                <a16:creationId xmlns:a16="http://schemas.microsoft.com/office/drawing/2014/main" id="{0CA48C75-855D-3E74-0030-3155CC817890}"/>
              </a:ext>
            </a:extLst>
          </p:cNvPr>
          <p:cNvSpPr txBox="1">
            <a:spLocks noGrp="1"/>
          </p:cNvSpPr>
          <p:nvPr/>
        </p:nvSpPr>
        <p:spPr>
          <a:xfrm>
            <a:off x="932491" y="785599"/>
            <a:ext cx="5121198" cy="1677382"/>
          </a:xfrm>
          <a:prstGeom prst="rect">
            <a:avLst/>
          </a:prstGeom>
        </p:spPr>
        <p:txBody>
          <a:bodyPr vert="horz" wrap="square" lIns="0" tIns="15240" rIns="0" bIns="0" rtlCol="0" anchor="t">
            <a:spAutoFit/>
          </a:bodyPr>
          <a:lstStyle>
            <a:lvl1pPr>
              <a:defRPr sz="7400" b="1" i="0">
                <a:solidFill>
                  <a:schemeClr val="tx1"/>
                </a:solidFill>
                <a:latin typeface="Trebuchet MS"/>
                <a:ea typeface="+mj-ea"/>
                <a:cs typeface="Trebuchet MS"/>
              </a:defRPr>
            </a:lvl1pPr>
          </a:lstStyle>
          <a:p>
            <a:pPr marL="12700">
              <a:spcBef>
                <a:spcPts val="120"/>
              </a:spcBef>
            </a:pPr>
            <a:r>
              <a:rPr lang="en-US" sz="5400">
                <a:latin typeface="Trim Office"/>
              </a:rPr>
              <a:t>The Original Festival </a:t>
            </a:r>
          </a:p>
        </p:txBody>
      </p:sp>
      <p:sp>
        <p:nvSpPr>
          <p:cNvPr id="2" name="TextBox 1">
            <a:extLst>
              <a:ext uri="{FF2B5EF4-FFF2-40B4-BE49-F238E27FC236}">
                <a16:creationId xmlns:a16="http://schemas.microsoft.com/office/drawing/2014/main" id="{A95A1300-3067-7EC4-5DDD-2446F8686EBA}"/>
              </a:ext>
            </a:extLst>
          </p:cNvPr>
          <p:cNvSpPr txBox="1"/>
          <p:nvPr/>
        </p:nvSpPr>
        <p:spPr>
          <a:xfrm>
            <a:off x="6098411" y="6588670"/>
            <a:ext cx="2738064" cy="246221"/>
          </a:xfrm>
          <a:prstGeom prst="rect">
            <a:avLst/>
          </a:prstGeom>
          <a:noFill/>
        </p:spPr>
        <p:txBody>
          <a:bodyPr wrap="square" rtlCol="0">
            <a:spAutoFit/>
          </a:bodyPr>
          <a:lstStyle/>
          <a:p>
            <a:r>
              <a:rPr lang="en-GB" sz="1000">
                <a:solidFill>
                  <a:schemeClr val="bg1"/>
                </a:solidFill>
                <a:latin typeface="Trim Office" panose="00000500000000000000" pitchFamily="50" charset="0"/>
              </a:rPr>
              <a:t>Dance People </a:t>
            </a:r>
            <a:r>
              <a:rPr lang="en-GB" sz="1000" b="0" i="0">
                <a:solidFill>
                  <a:schemeClr val="bg1"/>
                </a:solidFill>
                <a:effectLst/>
                <a:latin typeface="Trim Office" panose="00000500000000000000" pitchFamily="50" charset="0"/>
              </a:rPr>
              <a:t>© </a:t>
            </a:r>
            <a:r>
              <a:rPr lang="en-GB" sz="1000">
                <a:solidFill>
                  <a:schemeClr val="bg1"/>
                </a:solidFill>
                <a:latin typeface="Trim Office" panose="00000500000000000000" pitchFamily="50" charset="0"/>
              </a:rPr>
              <a:t>Tommy Ga-Ken Wan</a:t>
            </a:r>
          </a:p>
        </p:txBody>
      </p:sp>
      <p:sp>
        <p:nvSpPr>
          <p:cNvPr id="4" name="TextBox 3">
            <a:extLst>
              <a:ext uri="{FF2B5EF4-FFF2-40B4-BE49-F238E27FC236}">
                <a16:creationId xmlns:a16="http://schemas.microsoft.com/office/drawing/2014/main" id="{F1288B6F-3AAF-571E-687D-039DDCC99C5C}"/>
              </a:ext>
            </a:extLst>
          </p:cNvPr>
          <p:cNvSpPr txBox="1"/>
          <p:nvPr/>
        </p:nvSpPr>
        <p:spPr>
          <a:xfrm>
            <a:off x="868483" y="2709571"/>
            <a:ext cx="4511342" cy="2462213"/>
          </a:xfrm>
          <a:prstGeom prst="rect">
            <a:avLst/>
          </a:prstGeom>
          <a:noFill/>
        </p:spPr>
        <p:txBody>
          <a:bodyPr wrap="square" lIns="91440" tIns="45720" rIns="91440" bIns="45720" rtlCol="0" anchor="t">
            <a:spAutoFit/>
          </a:bodyPr>
          <a:lstStyle/>
          <a:p>
            <a:r>
              <a:rPr lang="en-GB" sz="1400">
                <a:latin typeface="Trim Office"/>
              </a:rPr>
              <a:t>The original festival. We’re the one that started it all, the igniting spark which established Edinburgh as the world’s Festival City. Edinburgh International Festival  has been a window to the world since 1947. Our founder, cultural pioneer and refugee Rudolf Bing, set out to bring the global stage to the centre of Edinburgh in the spirit of reconciliation. </a:t>
            </a:r>
          </a:p>
          <a:p>
            <a:endParaRPr lang="en-GB" sz="1400">
              <a:latin typeface="Trim Office" panose="00000500000000000000" pitchFamily="50" charset="0"/>
            </a:endParaRPr>
          </a:p>
          <a:p>
            <a:r>
              <a:rPr lang="en-GB" sz="1400">
                <a:latin typeface="Trim Office"/>
              </a:rPr>
              <a:t>Now, eight decades on, we’re still dedicated to bringing the </a:t>
            </a:r>
            <a:r>
              <a:rPr lang="en-GB" sz="1400" b="1">
                <a:latin typeface="Trim Office"/>
              </a:rPr>
              <a:t>deepest experience of the highest quality art to the widest possible audience. </a:t>
            </a:r>
          </a:p>
        </p:txBody>
      </p:sp>
    </p:spTree>
    <p:extLst>
      <p:ext uri="{BB962C8B-B14F-4D97-AF65-F5344CB8AC3E}">
        <p14:creationId xmlns:p14="http://schemas.microsoft.com/office/powerpoint/2010/main" val="174408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2A49-C2C1-3507-54EE-A8F1391DADFA}"/>
            </a:ext>
          </a:extLst>
        </p:cNvPr>
        <p:cNvGrpSpPr/>
        <p:nvPr/>
      </p:nvGrpSpPr>
      <p:grpSpPr>
        <a:xfrm>
          <a:off x="0" y="0"/>
          <a:ext cx="0" cy="0"/>
          <a:chOff x="0" y="0"/>
          <a:chExt cx="0" cy="0"/>
        </a:xfrm>
      </p:grpSpPr>
      <p:pic>
        <p:nvPicPr>
          <p:cNvPr id="11" name="Picture 4" descr="A black background with a black square">
            <a:extLst>
              <a:ext uri="{FF2B5EF4-FFF2-40B4-BE49-F238E27FC236}">
                <a16:creationId xmlns:a16="http://schemas.microsoft.com/office/drawing/2014/main" id="{95206D95-802B-E88F-856A-F150366FF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3"/>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38">
            <a:extLst>
              <a:ext uri="{FF2B5EF4-FFF2-40B4-BE49-F238E27FC236}">
                <a16:creationId xmlns:a16="http://schemas.microsoft.com/office/drawing/2014/main" id="{6DBAD31B-EAAC-D0D2-1278-DB5D9B2A5C98}"/>
              </a:ext>
            </a:extLst>
          </p:cNvPr>
          <p:cNvSpPr txBox="1">
            <a:spLocks noGrp="1"/>
          </p:cNvSpPr>
          <p:nvPr/>
        </p:nvSpPr>
        <p:spPr>
          <a:xfrm>
            <a:off x="6549982" y="411350"/>
            <a:ext cx="4630419" cy="1677382"/>
          </a:xfrm>
          <a:prstGeom prst="rect">
            <a:avLst/>
          </a:prstGeom>
        </p:spPr>
        <p:txBody>
          <a:bodyPr vert="horz" wrap="square" lIns="0" tIns="15240" rIns="0" bIns="0" rtlCol="0" anchor="t">
            <a:spAutoFit/>
          </a:bodyPr>
          <a:lstStyle>
            <a:lvl1pPr>
              <a:defRPr sz="7400" b="1" i="0">
                <a:solidFill>
                  <a:schemeClr val="tx1"/>
                </a:solidFill>
                <a:latin typeface="Trebuchet MS"/>
                <a:ea typeface="+mj-ea"/>
                <a:cs typeface="Trebuchet MS"/>
              </a:defRPr>
            </a:lvl1pPr>
          </a:lstStyle>
          <a:p>
            <a:pPr marL="12700">
              <a:spcBef>
                <a:spcPts val="120"/>
              </a:spcBef>
            </a:pPr>
            <a:r>
              <a:rPr lang="en-US" sz="5400">
                <a:latin typeface="Trim Office"/>
              </a:rPr>
              <a:t>Olympic scale, every year</a:t>
            </a:r>
            <a:endParaRPr lang="en-US"/>
          </a:p>
        </p:txBody>
      </p:sp>
      <p:pic>
        <p:nvPicPr>
          <p:cNvPr id="12" name="Picture 11">
            <a:extLst>
              <a:ext uri="{FF2B5EF4-FFF2-40B4-BE49-F238E27FC236}">
                <a16:creationId xmlns:a16="http://schemas.microsoft.com/office/drawing/2014/main" id="{AD60E120-A5B0-BBEE-7E24-3DA3F40C48FA}"/>
              </a:ext>
            </a:extLst>
          </p:cNvPr>
          <p:cNvPicPr>
            <a:picLocks noChangeAspect="1"/>
          </p:cNvPicPr>
          <p:nvPr/>
        </p:nvPicPr>
        <p:blipFill>
          <a:blip r:embed="rId4" cstate="print">
            <a:extLst>
              <a:ext uri="{28A0092B-C50C-407E-A947-70E740481C1C}">
                <a14:useLocalDpi xmlns:a14="http://schemas.microsoft.com/office/drawing/2010/main" val="0"/>
              </a:ext>
            </a:extLst>
          </a:blip>
          <a:srcRect l="23193" r="23193"/>
          <a:stretch/>
        </p:blipFill>
        <p:spPr>
          <a:xfrm>
            <a:off x="573795" y="0"/>
            <a:ext cx="5515923" cy="6858006"/>
          </a:xfrm>
          <a:prstGeom prst="rect">
            <a:avLst/>
          </a:prstGeom>
        </p:spPr>
      </p:pic>
      <p:sp>
        <p:nvSpPr>
          <p:cNvPr id="6" name="TextBox 5">
            <a:extLst>
              <a:ext uri="{FF2B5EF4-FFF2-40B4-BE49-F238E27FC236}">
                <a16:creationId xmlns:a16="http://schemas.microsoft.com/office/drawing/2014/main" id="{8D4D6CA7-4051-DE2A-EF4D-9332A33C5393}"/>
              </a:ext>
            </a:extLst>
          </p:cNvPr>
          <p:cNvSpPr txBox="1"/>
          <p:nvPr/>
        </p:nvSpPr>
        <p:spPr>
          <a:xfrm>
            <a:off x="726948" y="6527663"/>
            <a:ext cx="2336292" cy="246221"/>
          </a:xfrm>
          <a:prstGeom prst="rect">
            <a:avLst/>
          </a:prstGeom>
          <a:noFill/>
        </p:spPr>
        <p:txBody>
          <a:bodyPr wrap="square">
            <a:spAutoFit/>
          </a:bodyPr>
          <a:lstStyle/>
          <a:p>
            <a:r>
              <a:rPr lang="en-GB" sz="1000">
                <a:solidFill>
                  <a:schemeClr val="bg1"/>
                </a:solidFill>
                <a:latin typeface="Trim Office" panose="00000500000000000000" pitchFamily="50" charset="0"/>
              </a:rPr>
              <a:t>First Night at the Hub </a:t>
            </a:r>
            <a:r>
              <a:rPr lang="en-GB" sz="1000" b="0" i="0">
                <a:solidFill>
                  <a:schemeClr val="bg1"/>
                </a:solidFill>
                <a:effectLst/>
                <a:latin typeface="Trim Office" panose="00000500000000000000" pitchFamily="50" charset="0"/>
              </a:rPr>
              <a:t>© </a:t>
            </a:r>
            <a:r>
              <a:rPr lang="en-GB" sz="1000">
                <a:solidFill>
                  <a:schemeClr val="bg1"/>
                </a:solidFill>
                <a:latin typeface="Trim Office" panose="00000500000000000000" pitchFamily="50" charset="0"/>
              </a:rPr>
              <a:t>Andrew Parry</a:t>
            </a:r>
          </a:p>
        </p:txBody>
      </p:sp>
      <p:grpSp>
        <p:nvGrpSpPr>
          <p:cNvPr id="8" name="Group 7">
            <a:extLst>
              <a:ext uri="{FF2B5EF4-FFF2-40B4-BE49-F238E27FC236}">
                <a16:creationId xmlns:a16="http://schemas.microsoft.com/office/drawing/2014/main" id="{1BAC5044-B9A9-2814-2B4B-46C1D40EA1C7}"/>
              </a:ext>
            </a:extLst>
          </p:cNvPr>
          <p:cNvGrpSpPr/>
          <p:nvPr/>
        </p:nvGrpSpPr>
        <p:grpSpPr>
          <a:xfrm>
            <a:off x="6549982" y="2259982"/>
            <a:ext cx="5404120" cy="4141547"/>
            <a:chOff x="6473782" y="2259982"/>
            <a:chExt cx="5404120" cy="4141547"/>
          </a:xfrm>
        </p:grpSpPr>
        <p:sp>
          <p:nvSpPr>
            <p:cNvPr id="25" name="TextBox 24">
              <a:extLst>
                <a:ext uri="{FF2B5EF4-FFF2-40B4-BE49-F238E27FC236}">
                  <a16:creationId xmlns:a16="http://schemas.microsoft.com/office/drawing/2014/main" id="{D797ECCA-F4F7-F57D-4B21-1D3725961A14}"/>
                </a:ext>
              </a:extLst>
            </p:cNvPr>
            <p:cNvSpPr txBox="1"/>
            <p:nvPr/>
          </p:nvSpPr>
          <p:spPr>
            <a:xfrm>
              <a:off x="6473782" y="5878309"/>
              <a:ext cx="2542032" cy="523220"/>
            </a:xfrm>
            <a:prstGeom prst="rect">
              <a:avLst/>
            </a:prstGeom>
            <a:noFill/>
          </p:spPr>
          <p:txBody>
            <a:bodyPr wrap="square" rtlCol="0">
              <a:spAutoFit/>
            </a:bodyPr>
            <a:lstStyle/>
            <a:p>
              <a:r>
                <a:rPr lang="en-GB" sz="1400">
                  <a:latin typeface="Trim Office" panose="00000500000000000000" pitchFamily="50" charset="0"/>
                </a:rPr>
                <a:t>Visiting international delegations </a:t>
              </a:r>
            </a:p>
          </p:txBody>
        </p:sp>
        <p:sp>
          <p:nvSpPr>
            <p:cNvPr id="9" name="object 37">
              <a:extLst>
                <a:ext uri="{FF2B5EF4-FFF2-40B4-BE49-F238E27FC236}">
                  <a16:creationId xmlns:a16="http://schemas.microsoft.com/office/drawing/2014/main" id="{81D68EC0-8335-E69D-9A25-2EFB5842CF54}"/>
                </a:ext>
              </a:extLst>
            </p:cNvPr>
            <p:cNvSpPr txBox="1"/>
            <p:nvPr/>
          </p:nvSpPr>
          <p:spPr>
            <a:xfrm>
              <a:off x="6535888" y="2259982"/>
              <a:ext cx="4853859" cy="661720"/>
            </a:xfrm>
            <a:prstGeom prst="rect">
              <a:avLst/>
            </a:prstGeom>
          </p:spPr>
          <p:txBody>
            <a:bodyPr vert="horz" wrap="square" lIns="0" tIns="15240" rIns="0" bIns="0" rtlCol="0" anchor="t">
              <a:spAutoFit/>
            </a:bodyPr>
            <a:lstStyle>
              <a:defPPr>
                <a:defRPr kern="0"/>
              </a:defPPr>
            </a:lstStyle>
            <a:p>
              <a:r>
                <a:rPr lang="en-GB" sz="1400">
                  <a:latin typeface="Trim Office"/>
                  <a:ea typeface="+mn-lt"/>
                  <a:cs typeface="+mn-lt"/>
                </a:rPr>
                <a:t>With over </a:t>
              </a:r>
              <a:r>
                <a:rPr lang="en-GB" sz="1400" b="1">
                  <a:latin typeface="Trim Office"/>
                  <a:ea typeface="+mn-lt"/>
                  <a:cs typeface="+mn-lt"/>
                </a:rPr>
                <a:t>700,000 visitors </a:t>
              </a:r>
              <a:r>
                <a:rPr lang="en-GB" sz="1400">
                  <a:latin typeface="Trim Office"/>
                  <a:ea typeface="+mn-lt"/>
                  <a:cs typeface="+mn-lt"/>
                </a:rPr>
                <a:t>passing through Edinburgh during August, your business could have brand exposure on the scale of the Olympics, every single year. </a:t>
              </a:r>
              <a:endParaRPr lang="en-US" sz="1400">
                <a:latin typeface="Trim Office"/>
                <a:cs typeface="Trebuchet MS"/>
              </a:endParaRPr>
            </a:p>
          </p:txBody>
        </p:sp>
        <p:sp>
          <p:nvSpPr>
            <p:cNvPr id="14" name="TextBox 13">
              <a:extLst>
                <a:ext uri="{FF2B5EF4-FFF2-40B4-BE49-F238E27FC236}">
                  <a16:creationId xmlns:a16="http://schemas.microsoft.com/office/drawing/2014/main" id="{FB060031-9D4C-E8D4-19E2-4C29F1970E8F}"/>
                </a:ext>
              </a:extLst>
            </p:cNvPr>
            <p:cNvSpPr txBox="1"/>
            <p:nvPr/>
          </p:nvSpPr>
          <p:spPr>
            <a:xfrm>
              <a:off x="6473782" y="3230403"/>
              <a:ext cx="1472354" cy="369332"/>
            </a:xfrm>
            <a:prstGeom prst="rect">
              <a:avLst/>
            </a:prstGeom>
            <a:noFill/>
          </p:spPr>
          <p:txBody>
            <a:bodyPr wrap="square" rtlCol="0">
              <a:spAutoFit/>
            </a:bodyPr>
            <a:lstStyle/>
            <a:p>
              <a:r>
                <a:rPr lang="en-GB" b="1">
                  <a:latin typeface="Trim Office" panose="00000500000000000000" pitchFamily="50" charset="0"/>
                </a:rPr>
                <a:t>125,000</a:t>
              </a:r>
            </a:p>
          </p:txBody>
        </p:sp>
        <p:sp>
          <p:nvSpPr>
            <p:cNvPr id="16" name="TextBox 15">
              <a:extLst>
                <a:ext uri="{FF2B5EF4-FFF2-40B4-BE49-F238E27FC236}">
                  <a16:creationId xmlns:a16="http://schemas.microsoft.com/office/drawing/2014/main" id="{C850B75A-A15E-64B9-4F79-8C424166488C}"/>
                </a:ext>
              </a:extLst>
            </p:cNvPr>
            <p:cNvSpPr txBox="1"/>
            <p:nvPr/>
          </p:nvSpPr>
          <p:spPr>
            <a:xfrm>
              <a:off x="6473782" y="4395594"/>
              <a:ext cx="2136818" cy="369332"/>
            </a:xfrm>
            <a:prstGeom prst="rect">
              <a:avLst/>
            </a:prstGeom>
            <a:noFill/>
          </p:spPr>
          <p:txBody>
            <a:bodyPr wrap="square" rtlCol="0">
              <a:spAutoFit/>
            </a:bodyPr>
            <a:lstStyle/>
            <a:p>
              <a:r>
                <a:rPr lang="en-GB" b="1" dirty="0">
                  <a:latin typeface="Trim Office" panose="00000500000000000000" pitchFamily="50" charset="0"/>
                </a:rPr>
                <a:t>250,000+</a:t>
              </a:r>
            </a:p>
          </p:txBody>
        </p:sp>
        <p:sp>
          <p:nvSpPr>
            <p:cNvPr id="18" name="TextBox 17">
              <a:extLst>
                <a:ext uri="{FF2B5EF4-FFF2-40B4-BE49-F238E27FC236}">
                  <a16:creationId xmlns:a16="http://schemas.microsoft.com/office/drawing/2014/main" id="{7996C93E-0374-5E7B-0A58-1B72A19D1EF5}"/>
                </a:ext>
              </a:extLst>
            </p:cNvPr>
            <p:cNvSpPr txBox="1"/>
            <p:nvPr/>
          </p:nvSpPr>
          <p:spPr>
            <a:xfrm>
              <a:off x="6473782" y="5560785"/>
              <a:ext cx="1636946" cy="369332"/>
            </a:xfrm>
            <a:prstGeom prst="rect">
              <a:avLst/>
            </a:prstGeom>
            <a:noFill/>
          </p:spPr>
          <p:txBody>
            <a:bodyPr wrap="square" rtlCol="0">
              <a:spAutoFit/>
            </a:bodyPr>
            <a:lstStyle/>
            <a:p>
              <a:r>
                <a:rPr lang="en-GB" b="1" dirty="0">
                  <a:latin typeface="Trim Office" panose="00000500000000000000" pitchFamily="50" charset="0"/>
                </a:rPr>
                <a:t>25+</a:t>
              </a:r>
            </a:p>
          </p:txBody>
        </p:sp>
        <p:sp>
          <p:nvSpPr>
            <p:cNvPr id="15" name="TextBox 14">
              <a:extLst>
                <a:ext uri="{FF2B5EF4-FFF2-40B4-BE49-F238E27FC236}">
                  <a16:creationId xmlns:a16="http://schemas.microsoft.com/office/drawing/2014/main" id="{71A6F6B5-BA52-0995-FF3F-38880AFDAA97}"/>
                </a:ext>
              </a:extLst>
            </p:cNvPr>
            <p:cNvSpPr txBox="1"/>
            <p:nvPr/>
          </p:nvSpPr>
          <p:spPr>
            <a:xfrm>
              <a:off x="9335869" y="3230403"/>
              <a:ext cx="2053877" cy="369332"/>
            </a:xfrm>
            <a:prstGeom prst="rect">
              <a:avLst/>
            </a:prstGeom>
            <a:noFill/>
          </p:spPr>
          <p:txBody>
            <a:bodyPr wrap="square" rtlCol="0">
              <a:spAutoFit/>
            </a:bodyPr>
            <a:lstStyle/>
            <a:p>
              <a:r>
                <a:rPr lang="en-GB" b="1" dirty="0">
                  <a:latin typeface="Trim Office" panose="00000500000000000000" pitchFamily="50" charset="0"/>
                </a:rPr>
                <a:t>2,400+</a:t>
              </a:r>
            </a:p>
          </p:txBody>
        </p:sp>
        <p:sp>
          <p:nvSpPr>
            <p:cNvPr id="20" name="TextBox 19">
              <a:extLst>
                <a:ext uri="{FF2B5EF4-FFF2-40B4-BE49-F238E27FC236}">
                  <a16:creationId xmlns:a16="http://schemas.microsoft.com/office/drawing/2014/main" id="{062E4CF1-F0B2-8D0A-AC33-FAFE2C1C3746}"/>
                </a:ext>
              </a:extLst>
            </p:cNvPr>
            <p:cNvSpPr txBox="1"/>
            <p:nvPr/>
          </p:nvSpPr>
          <p:spPr>
            <a:xfrm>
              <a:off x="6473782" y="3573361"/>
              <a:ext cx="2542032" cy="307777"/>
            </a:xfrm>
            <a:prstGeom prst="rect">
              <a:avLst/>
            </a:prstGeom>
            <a:noFill/>
          </p:spPr>
          <p:txBody>
            <a:bodyPr wrap="square" rtlCol="0">
              <a:spAutoFit/>
            </a:bodyPr>
            <a:lstStyle/>
            <a:p>
              <a:r>
                <a:rPr lang="en-GB" sz="1400" dirty="0">
                  <a:latin typeface="Trim Office" panose="00000500000000000000" pitchFamily="50" charset="0"/>
                </a:rPr>
                <a:t>Global audience members</a:t>
              </a:r>
            </a:p>
          </p:txBody>
        </p:sp>
        <p:sp>
          <p:nvSpPr>
            <p:cNvPr id="22" name="TextBox 21">
              <a:extLst>
                <a:ext uri="{FF2B5EF4-FFF2-40B4-BE49-F238E27FC236}">
                  <a16:creationId xmlns:a16="http://schemas.microsoft.com/office/drawing/2014/main" id="{8349CD7F-755E-26D9-426C-8ADC54D9138B}"/>
                </a:ext>
              </a:extLst>
            </p:cNvPr>
            <p:cNvSpPr txBox="1"/>
            <p:nvPr/>
          </p:nvSpPr>
          <p:spPr>
            <a:xfrm>
              <a:off x="6473782" y="4739941"/>
              <a:ext cx="2542032" cy="307777"/>
            </a:xfrm>
            <a:prstGeom prst="rect">
              <a:avLst/>
            </a:prstGeom>
            <a:noFill/>
          </p:spPr>
          <p:txBody>
            <a:bodyPr wrap="square" rtlCol="0">
              <a:spAutoFit/>
            </a:bodyPr>
            <a:lstStyle/>
            <a:p>
              <a:r>
                <a:rPr lang="en-GB" sz="1400" dirty="0">
                  <a:latin typeface="Trim Office" panose="00000500000000000000" pitchFamily="50" charset="0"/>
                </a:rPr>
                <a:t>Engaged social followers </a:t>
              </a:r>
            </a:p>
          </p:txBody>
        </p:sp>
        <p:sp>
          <p:nvSpPr>
            <p:cNvPr id="23" name="TextBox 22">
              <a:extLst>
                <a:ext uri="{FF2B5EF4-FFF2-40B4-BE49-F238E27FC236}">
                  <a16:creationId xmlns:a16="http://schemas.microsoft.com/office/drawing/2014/main" id="{7C05E90D-0A98-2F4C-6CBE-44448A372258}"/>
                </a:ext>
              </a:extLst>
            </p:cNvPr>
            <p:cNvSpPr txBox="1"/>
            <p:nvPr/>
          </p:nvSpPr>
          <p:spPr>
            <a:xfrm>
              <a:off x="9335870" y="3573361"/>
              <a:ext cx="2542032" cy="307777"/>
            </a:xfrm>
            <a:prstGeom prst="rect">
              <a:avLst/>
            </a:prstGeom>
            <a:noFill/>
          </p:spPr>
          <p:txBody>
            <a:bodyPr wrap="square" rtlCol="0">
              <a:spAutoFit/>
            </a:bodyPr>
            <a:lstStyle/>
            <a:p>
              <a:r>
                <a:rPr lang="en-GB" sz="1400">
                  <a:latin typeface="Trim Office" panose="00000500000000000000" pitchFamily="50" charset="0"/>
                </a:rPr>
                <a:t>Loyal members</a:t>
              </a:r>
            </a:p>
          </p:txBody>
        </p:sp>
        <p:sp>
          <p:nvSpPr>
            <p:cNvPr id="2" name="TextBox 1">
              <a:extLst>
                <a:ext uri="{FF2B5EF4-FFF2-40B4-BE49-F238E27FC236}">
                  <a16:creationId xmlns:a16="http://schemas.microsoft.com/office/drawing/2014/main" id="{689A44C3-C176-51BA-7100-3F282BE17237}"/>
                </a:ext>
              </a:extLst>
            </p:cNvPr>
            <p:cNvSpPr txBox="1"/>
            <p:nvPr/>
          </p:nvSpPr>
          <p:spPr>
            <a:xfrm>
              <a:off x="9335870" y="4395594"/>
              <a:ext cx="1636946" cy="369332"/>
            </a:xfrm>
            <a:prstGeom prst="rect">
              <a:avLst/>
            </a:prstGeom>
            <a:noFill/>
          </p:spPr>
          <p:txBody>
            <a:bodyPr wrap="square" rtlCol="0">
              <a:spAutoFit/>
            </a:bodyPr>
            <a:lstStyle/>
            <a:p>
              <a:r>
                <a:rPr lang="en-GB" b="1">
                  <a:latin typeface="Trim Office" panose="00000500000000000000" pitchFamily="50" charset="0"/>
                </a:rPr>
                <a:t>7 billion</a:t>
              </a:r>
            </a:p>
          </p:txBody>
        </p:sp>
        <p:sp>
          <p:nvSpPr>
            <p:cNvPr id="3" name="TextBox 2">
              <a:extLst>
                <a:ext uri="{FF2B5EF4-FFF2-40B4-BE49-F238E27FC236}">
                  <a16:creationId xmlns:a16="http://schemas.microsoft.com/office/drawing/2014/main" id="{96CE4D67-3821-1356-9BCA-8CBB5873A275}"/>
                </a:ext>
              </a:extLst>
            </p:cNvPr>
            <p:cNvSpPr txBox="1"/>
            <p:nvPr/>
          </p:nvSpPr>
          <p:spPr>
            <a:xfrm>
              <a:off x="9335870" y="4739941"/>
              <a:ext cx="2542032" cy="307777"/>
            </a:xfrm>
            <a:prstGeom prst="rect">
              <a:avLst/>
            </a:prstGeom>
            <a:noFill/>
          </p:spPr>
          <p:txBody>
            <a:bodyPr wrap="square" rtlCol="0">
              <a:spAutoFit/>
            </a:bodyPr>
            <a:lstStyle/>
            <a:p>
              <a:r>
                <a:rPr lang="en-GB" sz="1400">
                  <a:latin typeface="Trim Office" panose="00000500000000000000" pitchFamily="50" charset="0"/>
                </a:rPr>
                <a:t>Global press impressions</a:t>
              </a:r>
            </a:p>
          </p:txBody>
        </p:sp>
        <p:sp>
          <p:nvSpPr>
            <p:cNvPr id="4" name="TextBox 3">
              <a:extLst>
                <a:ext uri="{FF2B5EF4-FFF2-40B4-BE49-F238E27FC236}">
                  <a16:creationId xmlns:a16="http://schemas.microsoft.com/office/drawing/2014/main" id="{3CC6E769-1A8E-BE11-9FE1-45BC937B517E}"/>
                </a:ext>
              </a:extLst>
            </p:cNvPr>
            <p:cNvSpPr txBox="1"/>
            <p:nvPr/>
          </p:nvSpPr>
          <p:spPr>
            <a:xfrm>
              <a:off x="9335870" y="5560785"/>
              <a:ext cx="1636946" cy="369332"/>
            </a:xfrm>
            <a:prstGeom prst="rect">
              <a:avLst/>
            </a:prstGeom>
            <a:noFill/>
          </p:spPr>
          <p:txBody>
            <a:bodyPr wrap="square" rtlCol="0">
              <a:spAutoFit/>
            </a:bodyPr>
            <a:lstStyle/>
            <a:p>
              <a:r>
                <a:rPr lang="en-GB" b="1">
                  <a:latin typeface="Trim Office" panose="00000500000000000000" pitchFamily="50" charset="0"/>
                </a:rPr>
                <a:t>90,000</a:t>
              </a:r>
            </a:p>
          </p:txBody>
        </p:sp>
        <p:sp>
          <p:nvSpPr>
            <p:cNvPr id="7" name="TextBox 6">
              <a:extLst>
                <a:ext uri="{FF2B5EF4-FFF2-40B4-BE49-F238E27FC236}">
                  <a16:creationId xmlns:a16="http://schemas.microsoft.com/office/drawing/2014/main" id="{87FD9CAD-46BE-80E6-13D3-A8733F424FCB}"/>
                </a:ext>
              </a:extLst>
            </p:cNvPr>
            <p:cNvSpPr txBox="1"/>
            <p:nvPr/>
          </p:nvSpPr>
          <p:spPr>
            <a:xfrm>
              <a:off x="9335870" y="5878309"/>
              <a:ext cx="2542032" cy="523220"/>
            </a:xfrm>
            <a:prstGeom prst="rect">
              <a:avLst/>
            </a:prstGeom>
            <a:noFill/>
          </p:spPr>
          <p:txBody>
            <a:bodyPr wrap="square" rtlCol="0">
              <a:spAutoFit/>
            </a:bodyPr>
            <a:lstStyle/>
            <a:p>
              <a:r>
                <a:rPr lang="en-GB" sz="1400">
                  <a:latin typeface="Trim Office" panose="00000500000000000000" pitchFamily="50" charset="0"/>
                </a:rPr>
                <a:t>Festival brochures and guides distributed</a:t>
              </a:r>
            </a:p>
          </p:txBody>
        </p:sp>
      </p:grpSp>
      <p:sp>
        <p:nvSpPr>
          <p:cNvPr id="5" name="TextBox 4">
            <a:extLst>
              <a:ext uri="{FF2B5EF4-FFF2-40B4-BE49-F238E27FC236}">
                <a16:creationId xmlns:a16="http://schemas.microsoft.com/office/drawing/2014/main" id="{87A7CACE-7B51-5F24-D433-73FD34E7F904}"/>
              </a:ext>
            </a:extLst>
          </p:cNvPr>
          <p:cNvSpPr txBox="1"/>
          <p:nvPr/>
        </p:nvSpPr>
        <p:spPr>
          <a:xfrm>
            <a:off x="11074137" y="6450334"/>
            <a:ext cx="2542032" cy="215444"/>
          </a:xfrm>
          <a:prstGeom prst="rect">
            <a:avLst/>
          </a:prstGeom>
          <a:noFill/>
        </p:spPr>
        <p:txBody>
          <a:bodyPr wrap="square" rtlCol="0">
            <a:spAutoFit/>
          </a:bodyPr>
          <a:lstStyle/>
          <a:p>
            <a:r>
              <a:rPr lang="en-GB" sz="800">
                <a:latin typeface="Trim Office" panose="00000500000000000000" pitchFamily="50" charset="0"/>
              </a:rPr>
              <a:t>As of June 2026</a:t>
            </a:r>
          </a:p>
        </p:txBody>
      </p:sp>
    </p:spTree>
    <p:extLst>
      <p:ext uri="{BB962C8B-B14F-4D97-AF65-F5344CB8AC3E}">
        <p14:creationId xmlns:p14="http://schemas.microsoft.com/office/powerpoint/2010/main" val="143992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E8F6-C353-B8A9-7D25-9DAD5A925BA3}"/>
            </a:ext>
          </a:extLst>
        </p:cNvPr>
        <p:cNvGrpSpPr/>
        <p:nvPr/>
      </p:nvGrpSpPr>
      <p:grpSpPr>
        <a:xfrm>
          <a:off x="0" y="0"/>
          <a:ext cx="0" cy="0"/>
          <a:chOff x="0" y="0"/>
          <a:chExt cx="0" cy="0"/>
        </a:xfrm>
      </p:grpSpPr>
      <p:pic>
        <p:nvPicPr>
          <p:cNvPr id="3" name="Picture 4" descr="A black background with a black square">
            <a:extLst>
              <a:ext uri="{FF2B5EF4-FFF2-40B4-BE49-F238E27FC236}">
                <a16:creationId xmlns:a16="http://schemas.microsoft.com/office/drawing/2014/main" id="{852F7DCB-D938-CF91-B302-41D280B50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03"/>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38">
            <a:extLst>
              <a:ext uri="{FF2B5EF4-FFF2-40B4-BE49-F238E27FC236}">
                <a16:creationId xmlns:a16="http://schemas.microsoft.com/office/drawing/2014/main" id="{71FC44E0-4675-1A25-1149-E84E323F4110}"/>
              </a:ext>
            </a:extLst>
          </p:cNvPr>
          <p:cNvSpPr txBox="1">
            <a:spLocks noGrp="1"/>
          </p:cNvSpPr>
          <p:nvPr/>
        </p:nvSpPr>
        <p:spPr>
          <a:xfrm>
            <a:off x="999745" y="500812"/>
            <a:ext cx="6507479" cy="1677382"/>
          </a:xfrm>
          <a:prstGeom prst="rect">
            <a:avLst/>
          </a:prstGeom>
          <a:ln>
            <a:noFill/>
          </a:ln>
        </p:spPr>
        <p:txBody>
          <a:bodyPr vert="horz" wrap="square" lIns="0" tIns="15240" rIns="0" bIns="0" rtlCol="0" anchor="t">
            <a:spAutoFit/>
          </a:bodyPr>
          <a:lstStyle>
            <a:lvl1pPr>
              <a:defRPr sz="7400" b="1" i="0">
                <a:solidFill>
                  <a:schemeClr val="tx1"/>
                </a:solidFill>
                <a:latin typeface="Trebuchet MS"/>
                <a:ea typeface="+mj-ea"/>
                <a:cs typeface="Trebuchet MS"/>
              </a:defRPr>
            </a:lvl1pPr>
          </a:lstStyle>
          <a:p>
            <a:pPr marL="12700">
              <a:spcBef>
                <a:spcPts val="120"/>
              </a:spcBef>
            </a:pPr>
            <a:r>
              <a:rPr lang="en-US" sz="5400">
                <a:latin typeface="Trim Office"/>
              </a:rPr>
              <a:t>Pathways to Partnership</a:t>
            </a:r>
            <a:endParaRPr lang="en-US"/>
          </a:p>
        </p:txBody>
      </p:sp>
      <p:sp>
        <p:nvSpPr>
          <p:cNvPr id="4" name="TextBox 3">
            <a:extLst>
              <a:ext uri="{FF2B5EF4-FFF2-40B4-BE49-F238E27FC236}">
                <a16:creationId xmlns:a16="http://schemas.microsoft.com/office/drawing/2014/main" id="{EBB1B679-5813-7D8A-5A4D-6D9BDC0D7C92}"/>
              </a:ext>
            </a:extLst>
          </p:cNvPr>
          <p:cNvSpPr txBox="1"/>
          <p:nvPr/>
        </p:nvSpPr>
        <p:spPr>
          <a:xfrm>
            <a:off x="939043" y="2679860"/>
            <a:ext cx="416089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highlight>
                  <a:srgbClr val="FFFFFF"/>
                </a:highlight>
                <a:latin typeface="Trim Office"/>
              </a:rPr>
              <a:t>We work collaboratively with you to build bespoke partnerships tailored to your organisation's needs.</a:t>
            </a:r>
          </a:p>
          <a:p>
            <a:endParaRPr lang="en-GB" sz="1400">
              <a:highlight>
                <a:srgbClr val="FFFFFF"/>
              </a:highlight>
              <a:latin typeface="Trim Office"/>
            </a:endParaRPr>
          </a:p>
          <a:p>
            <a:r>
              <a:rPr lang="en-GB" sz="1400">
                <a:highlight>
                  <a:srgbClr val="FFFFFF"/>
                </a:highlight>
                <a:latin typeface="Trim Office"/>
              </a:rPr>
              <a:t>Let us help you boost your brand visibility, deliver unforgettable hospitality packages, and support your CSR objectives.</a:t>
            </a:r>
          </a:p>
          <a:p>
            <a:endParaRPr lang="en-GB" sz="1400">
              <a:highlight>
                <a:srgbClr val="FFFFFF"/>
              </a:highlight>
              <a:latin typeface="Trim Office"/>
            </a:endParaRPr>
          </a:p>
          <a:p>
            <a:r>
              <a:rPr lang="en-GB" sz="1400">
                <a:highlight>
                  <a:srgbClr val="FFFFFF"/>
                </a:highlight>
                <a:latin typeface="Trim Office"/>
              </a:rPr>
              <a:t>With our far-reaching, global audience and our established base of loyal supporters, we have a captive audience waiting for you. </a:t>
            </a:r>
          </a:p>
        </p:txBody>
      </p:sp>
      <p:pic>
        <p:nvPicPr>
          <p:cNvPr id="1026" name="Picture 2" descr="A group of people sitting in a crowd&#10;&#10;AI-generated content may be incorrect.">
            <a:extLst>
              <a:ext uri="{FF2B5EF4-FFF2-40B4-BE49-F238E27FC236}">
                <a16:creationId xmlns:a16="http://schemas.microsoft.com/office/drawing/2014/main" id="{0F2471DC-786F-3DB8-99C0-137B123916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1" t="-31" r="52620" b="16443"/>
          <a:stretch>
            <a:fillRect/>
          </a:stretch>
        </p:blipFill>
        <p:spPr bwMode="auto">
          <a:xfrm>
            <a:off x="6071520" y="-3428"/>
            <a:ext cx="6118472" cy="686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43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907A-9DD2-2DAA-E6DF-9FD3992C9FE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C7EBE7D-D590-B028-86C5-C86490F15E43}"/>
              </a:ext>
            </a:extLst>
          </p:cNvPr>
          <p:cNvPicPr>
            <a:picLocks noChangeAspect="1"/>
          </p:cNvPicPr>
          <p:nvPr/>
        </p:nvPicPr>
        <p:blipFill>
          <a:blip r:embed="rId3">
            <a:extLst>
              <a:ext uri="{28A0092B-C50C-407E-A947-70E740481C1C}">
                <a14:useLocalDpi xmlns:a14="http://schemas.microsoft.com/office/drawing/2010/main" val="0"/>
              </a:ext>
            </a:extLst>
          </a:blip>
          <a:srcRect t="15924" b="8911"/>
          <a:stretch>
            <a:fillRect/>
          </a:stretch>
        </p:blipFill>
        <p:spPr>
          <a:xfrm>
            <a:off x="0" y="-1"/>
            <a:ext cx="12194329" cy="6858001"/>
          </a:xfrm>
          <a:prstGeom prst="rect">
            <a:avLst/>
          </a:prstGeom>
        </p:spPr>
      </p:pic>
      <p:sp>
        <p:nvSpPr>
          <p:cNvPr id="9" name="Rectangle 8">
            <a:extLst>
              <a:ext uri="{FF2B5EF4-FFF2-40B4-BE49-F238E27FC236}">
                <a16:creationId xmlns:a16="http://schemas.microsoft.com/office/drawing/2014/main" id="{7DF1DC89-0404-2688-9256-3627FCDE1091}"/>
              </a:ext>
            </a:extLst>
          </p:cNvPr>
          <p:cNvSpPr/>
          <p:nvPr/>
        </p:nvSpPr>
        <p:spPr>
          <a:xfrm>
            <a:off x="0" y="5482796"/>
            <a:ext cx="12192000" cy="1375204"/>
          </a:xfrm>
          <a:prstGeom prst="rect">
            <a:avLst/>
          </a:prstGeom>
          <a:solidFill>
            <a:srgbClr val="FFE62E"/>
          </a:solidFill>
          <a:ln>
            <a:solidFill>
              <a:srgbClr val="FFE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F92CC40E-06C7-2A35-EEB3-156D210D6B70}"/>
              </a:ext>
            </a:extLst>
          </p:cNvPr>
          <p:cNvGrpSpPr/>
          <p:nvPr/>
        </p:nvGrpSpPr>
        <p:grpSpPr>
          <a:xfrm>
            <a:off x="7346152" y="5840819"/>
            <a:ext cx="4605538" cy="659155"/>
            <a:chOff x="6730140" y="5868473"/>
            <a:chExt cx="5029044" cy="659155"/>
          </a:xfrm>
        </p:grpSpPr>
        <p:sp>
          <p:nvSpPr>
            <p:cNvPr id="8" name="object 8">
              <a:extLst>
                <a:ext uri="{FF2B5EF4-FFF2-40B4-BE49-F238E27FC236}">
                  <a16:creationId xmlns:a16="http://schemas.microsoft.com/office/drawing/2014/main" id="{6D583FE4-5051-CC3F-C9DA-186861B277BC}"/>
                </a:ext>
              </a:extLst>
            </p:cNvPr>
            <p:cNvSpPr txBox="1"/>
            <p:nvPr/>
          </p:nvSpPr>
          <p:spPr>
            <a:xfrm>
              <a:off x="9634729" y="6066427"/>
              <a:ext cx="2124455" cy="263248"/>
            </a:xfrm>
            <a:prstGeom prst="rect">
              <a:avLst/>
            </a:prstGeom>
          </p:spPr>
          <p:txBody>
            <a:bodyPr vert="horz" wrap="square" lIns="0" tIns="9242" rIns="0" bIns="0" rtlCol="0" anchor="t">
              <a:spAutoFit/>
            </a:bodyPr>
            <a:lstStyle/>
            <a:p>
              <a:pPr marL="7620">
                <a:spcBef>
                  <a:spcPts val="112"/>
                </a:spcBef>
              </a:pPr>
              <a:r>
                <a:rPr lang="en-GB" sz="1650" b="1">
                  <a:latin typeface="Trim Office"/>
                  <a:cs typeface="Trebuchet MS"/>
                </a:rPr>
                <a:t>E </a:t>
              </a:r>
              <a:r>
                <a:rPr lang="en-GB" sz="1600">
                  <a:latin typeface="Trim Office"/>
                  <a:cs typeface="Trebuchet MS"/>
                </a:rPr>
                <a:t>ally.steel@eif.co.uk</a:t>
              </a:r>
              <a:endParaRPr lang="en-GB" sz="1650">
                <a:latin typeface="Trim Office"/>
                <a:cs typeface="Trebuchet MS"/>
              </a:endParaRPr>
            </a:p>
          </p:txBody>
        </p:sp>
        <p:sp>
          <p:nvSpPr>
            <p:cNvPr id="12" name="TextBox 11">
              <a:extLst>
                <a:ext uri="{FF2B5EF4-FFF2-40B4-BE49-F238E27FC236}">
                  <a16:creationId xmlns:a16="http://schemas.microsoft.com/office/drawing/2014/main" id="{718B7299-0510-9460-3ED0-03C8AC392D1A}"/>
                </a:ext>
              </a:extLst>
            </p:cNvPr>
            <p:cNvSpPr txBox="1"/>
            <p:nvPr/>
          </p:nvSpPr>
          <p:spPr>
            <a:xfrm>
              <a:off x="6730140" y="5868473"/>
              <a:ext cx="2902260" cy="659155"/>
            </a:xfrm>
            <a:prstGeom prst="rect">
              <a:avLst/>
            </a:prstGeom>
            <a:noFill/>
          </p:spPr>
          <p:txBody>
            <a:bodyPr wrap="square">
              <a:spAutoFit/>
            </a:bodyPr>
            <a:lstStyle/>
            <a:p>
              <a:pPr marL="7620">
                <a:spcBef>
                  <a:spcPts val="73"/>
                </a:spcBef>
              </a:pPr>
              <a:r>
                <a:rPr lang="en-GB" sz="2000" b="1">
                  <a:solidFill>
                    <a:srgbClr val="000000"/>
                  </a:solidFill>
                  <a:latin typeface="Trim Office"/>
                  <a:cs typeface="Trebuchet MS"/>
                </a:rPr>
                <a:t>Ally Steel</a:t>
              </a:r>
            </a:p>
            <a:p>
              <a:pPr marL="7620">
                <a:spcBef>
                  <a:spcPts val="73"/>
                </a:spcBef>
              </a:pPr>
              <a:r>
                <a:rPr lang="en-GB" sz="1600">
                  <a:latin typeface="Trim Office"/>
                  <a:cs typeface="Trebuchet MS"/>
                </a:rPr>
                <a:t>Head of Partnerships</a:t>
              </a:r>
            </a:p>
          </p:txBody>
        </p:sp>
      </p:grpSp>
      <p:pic>
        <p:nvPicPr>
          <p:cNvPr id="13" name="Picture 12" descr="A yellow square with black text&#10;&#10;AI-generated content may be incorrect.">
            <a:extLst>
              <a:ext uri="{FF2B5EF4-FFF2-40B4-BE49-F238E27FC236}">
                <a16:creationId xmlns:a16="http://schemas.microsoft.com/office/drawing/2014/main" id="{80EF25A9-3FED-E7C6-474C-5CE8146A2242}"/>
              </a:ext>
            </a:extLst>
          </p:cNvPr>
          <p:cNvPicPr>
            <a:picLocks noChangeAspect="1"/>
          </p:cNvPicPr>
          <p:nvPr/>
        </p:nvPicPr>
        <p:blipFill>
          <a:blip r:embed="rId4">
            <a:extLst>
              <a:ext uri="{28A0092B-C50C-407E-A947-70E740481C1C}">
                <a14:useLocalDpi xmlns:a14="http://schemas.microsoft.com/office/drawing/2010/main" val="0"/>
              </a:ext>
            </a:extLst>
          </a:blip>
          <a:srcRect l="54918" t="37475" r="13728" b="43861"/>
          <a:stretch>
            <a:fillRect/>
          </a:stretch>
        </p:blipFill>
        <p:spPr>
          <a:xfrm>
            <a:off x="390145" y="5725433"/>
            <a:ext cx="2657855" cy="889929"/>
          </a:xfrm>
          <a:prstGeom prst="rect">
            <a:avLst/>
          </a:prstGeom>
        </p:spPr>
      </p:pic>
    </p:spTree>
    <p:extLst>
      <p:ext uri="{BB962C8B-B14F-4D97-AF65-F5344CB8AC3E}">
        <p14:creationId xmlns:p14="http://schemas.microsoft.com/office/powerpoint/2010/main" val="1211788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5777B4B90FFE4AA9296EAB1F086683" ma:contentTypeVersion="13" ma:contentTypeDescription="Create a new document." ma:contentTypeScope="" ma:versionID="e2fc11dc2c8bffd902fc806f20370c05">
  <xsd:schema xmlns:xsd="http://www.w3.org/2001/XMLSchema" xmlns:xs="http://www.w3.org/2001/XMLSchema" xmlns:p="http://schemas.microsoft.com/office/2006/metadata/properties" xmlns:ns2="e1b98269-04b3-48f9-8995-0cb6484f69cb" xmlns:ns3="a396a434-7360-487e-b55e-a1297522eb74" targetNamespace="http://schemas.microsoft.com/office/2006/metadata/properties" ma:root="true" ma:fieldsID="b7b6373aa91f5dd071d85d9dd705f510" ns2:_="" ns3:_="">
    <xsd:import namespace="e1b98269-04b3-48f9-8995-0cb6484f69cb"/>
    <xsd:import namespace="a396a434-7360-487e-b55e-a1297522eb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98269-04b3-48f9-8995-0cb6484f6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c497379-6d15-4376-8923-3898534e4e0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96a434-7360-487e-b55e-a1297522eb7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06eb86b-60ae-46ee-93a6-6b047a9619b3}" ma:internalName="TaxCatchAll" ma:showField="CatchAllData" ma:web="a396a434-7360-487e-b55e-a1297522eb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b98269-04b3-48f9-8995-0cb6484f69cb">
      <Terms xmlns="http://schemas.microsoft.com/office/infopath/2007/PartnerControls"/>
    </lcf76f155ced4ddcb4097134ff3c332f>
    <TaxCatchAll xmlns="a396a434-7360-487e-b55e-a1297522eb74"/>
  </documentManagement>
</p:properties>
</file>

<file path=customXml/itemProps1.xml><?xml version="1.0" encoding="utf-8"?>
<ds:datastoreItem xmlns:ds="http://schemas.openxmlformats.org/officeDocument/2006/customXml" ds:itemID="{B4124829-A75E-4146-BCFE-551CC3756E33}">
  <ds:schemaRefs>
    <ds:schemaRef ds:uri="http://schemas.microsoft.com/sharepoint/v3/contenttype/forms"/>
  </ds:schemaRefs>
</ds:datastoreItem>
</file>

<file path=customXml/itemProps2.xml><?xml version="1.0" encoding="utf-8"?>
<ds:datastoreItem xmlns:ds="http://schemas.openxmlformats.org/officeDocument/2006/customXml" ds:itemID="{80443C0F-2E1A-4852-94E6-A1B844BB1AA2}">
  <ds:schemaRefs>
    <ds:schemaRef ds:uri="a396a434-7360-487e-b55e-a1297522eb74"/>
    <ds:schemaRef ds:uri="e1b98269-04b3-48f9-8995-0cb6484f69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AE8630-1A9C-4AE4-8E41-9DF064746919}">
  <ds:schemaRefs>
    <ds:schemaRef ds:uri="http://purl.org/dc/elements/1.1/"/>
    <ds:schemaRef ds:uri="a396a434-7360-487e-b55e-a1297522eb74"/>
    <ds:schemaRef ds:uri="e1b98269-04b3-48f9-8995-0cb6484f69cb"/>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262</Words>
  <Application>Microsoft Macintosh PowerPoint</Application>
  <PresentationFormat>Widescreen</PresentationFormat>
  <Paragraphs>37</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Calibri</vt:lpstr>
      <vt:lpstr>Trim Office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Bunnett</dc:creator>
  <cp:lastModifiedBy>Leila Cruickshank</cp:lastModifiedBy>
  <cp:revision>3</cp:revision>
  <dcterms:created xsi:type="dcterms:W3CDTF">2013-07-15T20:26:40Z</dcterms:created>
  <dcterms:modified xsi:type="dcterms:W3CDTF">2026-06-23T10:09:24Z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0x010100C55777B4B90FFE4AA9296EAB1F086683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